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Robo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f4fe7675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f4fe7675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f4fe7675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f4fe7675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f4fe7675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f4fe7675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f4fe7675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f4fe7675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f4fe7675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f4fe7675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f4fe7675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f4fe7675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f4fe7675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f4fe7675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f4fe7675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f4fe7675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Using Convolutional Networks and Satellite Imagery to Identify Patterns in Urban Environments at a Large Scale</a:t>
            </a:r>
            <a:endParaRPr sz="2500"/>
          </a:p>
        </p:txBody>
      </p:sp>
      <p:sp>
        <p:nvSpPr>
          <p:cNvPr id="87" name="Google Shape;87;p13"/>
          <p:cNvSpPr txBox="1"/>
          <p:nvPr>
            <p:ph idx="1" type="subTitle"/>
          </p:nvPr>
        </p:nvSpPr>
        <p:spPr>
          <a:xfrm>
            <a:off x="727950" y="3101050"/>
            <a:ext cx="8352300" cy="1970700"/>
          </a:xfrm>
          <a:prstGeom prst="rect">
            <a:avLst/>
          </a:prstGeom>
          <a:ln cap="flat" cmpd="sng" w="76200">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lang="en"/>
              <a:t>N</a:t>
            </a:r>
            <a:r>
              <a:rPr lang="en"/>
              <a:t>AME: Parom Guha Neogi</a:t>
            </a:r>
            <a:br>
              <a:rPr lang="en"/>
            </a:br>
            <a:r>
              <a:rPr lang="en"/>
              <a:t>ID: 20101562</a:t>
            </a:r>
            <a:br>
              <a:rPr lang="en"/>
            </a:br>
            <a:r>
              <a:rPr lang="en"/>
              <a:t>GROUP: 06</a:t>
            </a:r>
            <a:endParaRPr/>
          </a:p>
        </p:txBody>
      </p:sp>
      <p:cxnSp>
        <p:nvCxnSpPr>
          <p:cNvPr id="88" name="Google Shape;88;p13"/>
          <p:cNvCxnSpPr/>
          <p:nvPr/>
        </p:nvCxnSpPr>
        <p:spPr>
          <a:xfrm flipH="1" rot="10800000">
            <a:off x="309850" y="2850700"/>
            <a:ext cx="8527200" cy="123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13"/>
          <p:cNvCxnSpPr>
            <a:stCxn id="87" idx="0"/>
          </p:cNvCxnSpPr>
          <p:nvPr/>
        </p:nvCxnSpPr>
        <p:spPr>
          <a:xfrm>
            <a:off x="4904100" y="3101050"/>
            <a:ext cx="0" cy="1970700"/>
          </a:xfrm>
          <a:prstGeom prst="straightConnector1">
            <a:avLst/>
          </a:prstGeom>
          <a:noFill/>
          <a:ln cap="flat" cmpd="sng" w="9525">
            <a:solidFill>
              <a:schemeClr val="dk2"/>
            </a:solidFill>
            <a:prstDash val="solid"/>
            <a:round/>
            <a:headEnd len="med" w="med" type="none"/>
            <a:tailEnd len="med" w="med" type="none"/>
          </a:ln>
        </p:spPr>
      </p:cxnSp>
      <p:sp>
        <p:nvSpPr>
          <p:cNvPr id="90" name="Google Shape;90;p13"/>
          <p:cNvSpPr txBox="1"/>
          <p:nvPr/>
        </p:nvSpPr>
        <p:spPr>
          <a:xfrm>
            <a:off x="5057300" y="3368350"/>
            <a:ext cx="3779700" cy="1416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Student Tutor:</a:t>
            </a:r>
            <a:r>
              <a:rPr lang="en" sz="1600">
                <a:latin typeface="Lato"/>
                <a:ea typeface="Lato"/>
                <a:cs typeface="Lato"/>
                <a:sym typeface="Lato"/>
              </a:rPr>
              <a:t> EHSANUR RAHMAN RHYTHM</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 sz="1600">
                <a:latin typeface="Lato"/>
                <a:ea typeface="Lato"/>
                <a:cs typeface="Lato"/>
                <a:sym typeface="Lato"/>
              </a:rPr>
              <a:t>Research Assistant:</a:t>
            </a:r>
            <a:r>
              <a:rPr lang="en" sz="1600">
                <a:latin typeface="Lato"/>
                <a:ea typeface="Lato"/>
                <a:cs typeface="Lato"/>
                <a:sym typeface="Lato"/>
              </a:rPr>
              <a:t>  Md. Sabbir Hossain</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
        <p:nvSpPr>
          <p:cNvPr id="91" name="Google Shape;91;p13"/>
          <p:cNvSpPr txBox="1"/>
          <p:nvPr/>
        </p:nvSpPr>
        <p:spPr>
          <a:xfrm>
            <a:off x="0" y="57475"/>
            <a:ext cx="4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3108600" y="529225"/>
            <a:ext cx="2926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u="sng"/>
              <a:t>Introduction</a:t>
            </a:r>
            <a:endParaRPr sz="2500" u="sng"/>
          </a:p>
        </p:txBody>
      </p:sp>
      <p:sp>
        <p:nvSpPr>
          <p:cNvPr id="97" name="Google Shape;97;p14"/>
          <p:cNvSpPr txBox="1"/>
          <p:nvPr>
            <p:ph idx="1" type="subTitle"/>
          </p:nvPr>
        </p:nvSpPr>
        <p:spPr>
          <a:xfrm>
            <a:off x="458575" y="1425300"/>
            <a:ext cx="8229600" cy="3718200"/>
          </a:xfrm>
          <a:prstGeom prst="rect">
            <a:avLst/>
          </a:prstGeom>
        </p:spPr>
        <p:txBody>
          <a:bodyPr anchorCtr="0" anchor="t" bIns="91425" lIns="91425" spcFirstLastPara="1" rIns="91425" wrap="square" tIns="91425">
            <a:normAutofit/>
          </a:bodyPr>
          <a:lstStyle/>
          <a:p>
            <a:pPr indent="0" lvl="0" marL="0" rtl="0" algn="l">
              <a:lnSpc>
                <a:spcPct val="115000"/>
              </a:lnSpc>
              <a:spcBef>
                <a:spcPts val="1500"/>
              </a:spcBef>
              <a:spcAft>
                <a:spcPts val="1500"/>
              </a:spcAft>
              <a:buNone/>
            </a:pPr>
            <a:r>
              <a:rPr lang="en">
                <a:solidFill>
                  <a:srgbClr val="000000"/>
                </a:solidFill>
                <a:latin typeface="Roboto"/>
                <a:ea typeface="Roboto"/>
                <a:cs typeface="Roboto"/>
                <a:sym typeface="Roboto"/>
              </a:rPr>
              <a:t>Convolutional Neural Networks (CNNs) have been widely used for video classification, particularly for action recognition tasks, and have shown excellent performance. Deep learning models have shown great promise for video classification tasks and have the potential to significantly impact various fields, including security, healthcare, and entertainment. </a:t>
            </a:r>
            <a:br>
              <a:rPr lang="en">
                <a:solidFill>
                  <a:srgbClr val="000000"/>
                </a:solidFill>
                <a:latin typeface="Roboto"/>
                <a:ea typeface="Roboto"/>
                <a:cs typeface="Roboto"/>
                <a:sym typeface="Roboto"/>
              </a:rPr>
            </a:br>
            <a:endParaRPr>
              <a:solidFill>
                <a:srgbClr val="000000"/>
              </a:solidFill>
            </a:endParaRPr>
          </a:p>
        </p:txBody>
      </p:sp>
      <p:sp>
        <p:nvSpPr>
          <p:cNvPr id="98" name="Google Shape;98;p14"/>
          <p:cNvSpPr txBox="1"/>
          <p:nvPr/>
        </p:nvSpPr>
        <p:spPr>
          <a:xfrm>
            <a:off x="0" y="57475"/>
            <a:ext cx="5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4" name="Google Shape;104;p1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05" name="Google Shape;105;p1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06" name="Google Shape;106;p15"/>
          <p:cNvSpPr txBox="1"/>
          <p:nvPr/>
        </p:nvSpPr>
        <p:spPr>
          <a:xfrm>
            <a:off x="0" y="1250"/>
            <a:ext cx="4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ctrTitle"/>
          </p:nvPr>
        </p:nvSpPr>
        <p:spPr>
          <a:xfrm>
            <a:off x="2155100" y="546625"/>
            <a:ext cx="5818800" cy="67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 sz="2500" u="sng">
                <a:solidFill>
                  <a:srgbClr val="343541"/>
                </a:solidFill>
                <a:latin typeface="Roboto"/>
                <a:ea typeface="Roboto"/>
                <a:cs typeface="Roboto"/>
                <a:sym typeface="Roboto"/>
              </a:rPr>
              <a:t>Why Video Classification Matters?</a:t>
            </a:r>
            <a:endParaRPr sz="2500" u="sng"/>
          </a:p>
        </p:txBody>
      </p:sp>
      <p:sp>
        <p:nvSpPr>
          <p:cNvPr id="112" name="Google Shape;112;p1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3" name="Google Shape;113;p16"/>
          <p:cNvPicPr preferRelativeResize="0"/>
          <p:nvPr/>
        </p:nvPicPr>
        <p:blipFill>
          <a:blip r:embed="rId3">
            <a:alphaModFix/>
          </a:blip>
          <a:stretch>
            <a:fillRect/>
          </a:stretch>
        </p:blipFill>
        <p:spPr>
          <a:xfrm>
            <a:off x="-4465" y="0"/>
            <a:ext cx="9148464" cy="5143500"/>
          </a:xfrm>
          <a:prstGeom prst="rect">
            <a:avLst/>
          </a:prstGeom>
          <a:noFill/>
          <a:ln>
            <a:noFill/>
          </a:ln>
        </p:spPr>
      </p:pic>
      <p:sp>
        <p:nvSpPr>
          <p:cNvPr id="114" name="Google Shape;114;p16"/>
          <p:cNvSpPr txBox="1"/>
          <p:nvPr/>
        </p:nvSpPr>
        <p:spPr>
          <a:xfrm>
            <a:off x="-4475" y="0"/>
            <a:ext cx="4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0" name="Google Shape;120;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21" name="Google Shape;121;p17"/>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22" name="Google Shape;122;p17"/>
          <p:cNvSpPr txBox="1"/>
          <p:nvPr/>
        </p:nvSpPr>
        <p:spPr>
          <a:xfrm>
            <a:off x="0" y="1250"/>
            <a:ext cx="3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5</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8" name="Google Shape;128;p1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29" name="Google Shape;129;p18"/>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30" name="Google Shape;130;p18"/>
          <p:cNvSpPr txBox="1"/>
          <p:nvPr/>
        </p:nvSpPr>
        <p:spPr>
          <a:xfrm>
            <a:off x="0" y="1250"/>
            <a:ext cx="3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6</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6" name="Google Shape;136;p19"/>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37" name="Google Shape;137;p19"/>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38" name="Google Shape;138;p19"/>
          <p:cNvSpPr txBox="1"/>
          <p:nvPr/>
        </p:nvSpPr>
        <p:spPr>
          <a:xfrm>
            <a:off x="0" y="1250"/>
            <a:ext cx="3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7</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4" name="Google Shape;144;p20"/>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45" name="Google Shape;145;p20"/>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46" name="Google Shape;146;p20"/>
          <p:cNvSpPr txBox="1"/>
          <p:nvPr/>
        </p:nvSpPr>
        <p:spPr>
          <a:xfrm>
            <a:off x="43100" y="71825"/>
            <a:ext cx="4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8</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2" name="Google Shape;152;p2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53" name="Google Shape;153;p21"/>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